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6"/>
    <p:sldId id="257" r:id="rId37"/>
    <p:sldId id="258" r:id="rId38"/>
    <p:sldId id="259" r:id="rId39"/>
    <p:sldId id="260" r:id="rId40"/>
    <p:sldId id="261" r:id="rId41"/>
    <p:sldId id="262" r:id="rId42"/>
    <p:sldId id="263" r:id="rId43"/>
    <p:sldId id="264" r:id="rId44"/>
    <p:sldId id="265" r:id="rId45"/>
    <p:sldId id="266" r:id="rId46"/>
    <p:sldId id="267" r:id="rId47"/>
  </p:sldIdLst>
  <p:sldSz cx="18288000" cy="10287000"/>
  <p:notesSz cx="6858000" cy="9144000"/>
  <p:embeddedFontLst>
    <p:embeddedFont>
      <p:font typeface="Oswald" charset="1" panose="00000500000000000000"/>
      <p:regular r:id="rId6"/>
    </p:embeddedFont>
    <p:embeddedFont>
      <p:font typeface="Oswald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League Spartan" charset="1" panose="00000800000000000000"/>
      <p:regular r:id="rId12"/>
    </p:embeddedFont>
    <p:embeddedFont>
      <p:font typeface="TT Octosquares Condensed" charset="1" panose="02010001040000080307"/>
      <p:regular r:id="rId13"/>
    </p:embeddedFont>
    <p:embeddedFont>
      <p:font typeface="TT Octosquares Condensed Bold" charset="1" panose="02010001040000080307"/>
      <p:regular r:id="rId14"/>
    </p:embeddedFont>
    <p:embeddedFont>
      <p:font typeface="TT Octosquares Condensed Italics" charset="1" panose="02010001040000080307"/>
      <p:regular r:id="rId15"/>
    </p:embeddedFont>
    <p:embeddedFont>
      <p:font typeface="TT Octosquares Condensed Bold Italics" charset="1" panose="02010001040000080307"/>
      <p:regular r:id="rId16"/>
    </p:embeddedFont>
    <p:embeddedFont>
      <p:font typeface="TT Commons Pro" charset="1" panose="020B0103030102020204"/>
      <p:regular r:id="rId17"/>
    </p:embeddedFont>
    <p:embeddedFont>
      <p:font typeface="TT Commons Pro Bold" charset="1" panose="020B0103030102020204"/>
      <p:regular r:id="rId18"/>
    </p:embeddedFont>
    <p:embeddedFont>
      <p:font typeface="TT Commons Pro Italics" charset="1" panose="020B0103030102020204"/>
      <p:regular r:id="rId19"/>
    </p:embeddedFont>
    <p:embeddedFont>
      <p:font typeface="TT Commons Pro Bold Italics" charset="1" panose="020B0103030102020204"/>
      <p:regular r:id="rId20"/>
    </p:embeddedFont>
    <p:embeddedFont>
      <p:font typeface="Garet" charset="1" panose="00000000000000000000"/>
      <p:regular r:id="rId21"/>
    </p:embeddedFont>
    <p:embeddedFont>
      <p:font typeface="Garet Bold" charset="1" panose="00000000000000000000"/>
      <p:regular r:id="rId22"/>
    </p:embeddedFont>
    <p:embeddedFont>
      <p:font typeface="Garet Italics" charset="1" panose="00000000000000000000"/>
      <p:regular r:id="rId23"/>
    </p:embeddedFont>
    <p:embeddedFont>
      <p:font typeface="Garet Bold Italics" charset="1" panose="00000000000000000000"/>
      <p:regular r:id="rId24"/>
    </p:embeddedFont>
    <p:embeddedFont>
      <p:font typeface="Garet Light" charset="1" panose="00000000000000000000"/>
      <p:regular r:id="rId25"/>
    </p:embeddedFont>
    <p:embeddedFont>
      <p:font typeface="Garet Ultra-Bold" charset="1" panose="00000000000000000000"/>
      <p:regular r:id="rId26"/>
    </p:embeddedFont>
    <p:embeddedFont>
      <p:font typeface="Garet Ultra-Bold Italics" charset="1" panose="00000000000000000000"/>
      <p:regular r:id="rId27"/>
    </p:embeddedFont>
    <p:embeddedFont>
      <p:font typeface="Garet Heavy" charset="1" panose="00000000000000000000"/>
      <p:regular r:id="rId28"/>
    </p:embeddedFont>
    <p:embeddedFont>
      <p:font typeface="Garet Heavy Italics" charset="1" panose="00000000000000000000"/>
      <p:regular r:id="rId29"/>
    </p:embeddedFont>
    <p:embeddedFont>
      <p:font typeface="Canva Sans" charset="1" panose="020B0503030501040103"/>
      <p:regular r:id="rId30"/>
    </p:embeddedFont>
    <p:embeddedFont>
      <p:font typeface="Canva Sans Bold" charset="1" panose="020B0803030501040103"/>
      <p:regular r:id="rId31"/>
    </p:embeddedFont>
    <p:embeddedFont>
      <p:font typeface="Canva Sans Italics" charset="1" panose="020B0503030501040103"/>
      <p:regular r:id="rId32"/>
    </p:embeddedFont>
    <p:embeddedFont>
      <p:font typeface="Canva Sans Bold Italics" charset="1" panose="020B0803030501040103"/>
      <p:regular r:id="rId33"/>
    </p:embeddedFont>
    <p:embeddedFont>
      <p:font typeface="Canva Sans Medium" charset="1" panose="020B0603030501040103"/>
      <p:regular r:id="rId34"/>
    </p:embeddedFont>
    <p:embeddedFont>
      <p:font typeface="Canva Sans Medium Italics" charset="1" panose="020B0603030501040103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slides/slide1.xml" Type="http://schemas.openxmlformats.org/officeDocument/2006/relationships/slide"/><Relationship Id="rId37" Target="slides/slide2.xml" Type="http://schemas.openxmlformats.org/officeDocument/2006/relationships/slide"/><Relationship Id="rId38" Target="slides/slide3.xml" Type="http://schemas.openxmlformats.org/officeDocument/2006/relationships/slide"/><Relationship Id="rId39" Target="slides/slide4.xml" Type="http://schemas.openxmlformats.org/officeDocument/2006/relationships/slide"/><Relationship Id="rId4" Target="theme/theme1.xml" Type="http://schemas.openxmlformats.org/officeDocument/2006/relationships/theme"/><Relationship Id="rId40" Target="slides/slide5.xml" Type="http://schemas.openxmlformats.org/officeDocument/2006/relationships/slide"/><Relationship Id="rId41" Target="slides/slide6.xml" Type="http://schemas.openxmlformats.org/officeDocument/2006/relationships/slide"/><Relationship Id="rId42" Target="slides/slide7.xml" Type="http://schemas.openxmlformats.org/officeDocument/2006/relationships/slide"/><Relationship Id="rId43" Target="slides/slide8.xml" Type="http://schemas.openxmlformats.org/officeDocument/2006/relationships/slide"/><Relationship Id="rId44" Target="slides/slide9.xml" Type="http://schemas.openxmlformats.org/officeDocument/2006/relationships/slide"/><Relationship Id="rId45" Target="slides/slide10.xml" Type="http://schemas.openxmlformats.org/officeDocument/2006/relationships/slide"/><Relationship Id="rId46" Target="slides/slide11.xml" Type="http://schemas.openxmlformats.org/officeDocument/2006/relationships/slide"/><Relationship Id="rId47" Target="slides/slide12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2.png>
</file>

<file path=ppt/media/image3.sv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7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0.jpeg" Type="http://schemas.openxmlformats.org/officeDocument/2006/relationships/image"/><Relationship Id="rId5" Target="../media/image11.jpeg" Type="http://schemas.openxmlformats.org/officeDocument/2006/relationships/image"/><Relationship Id="rId6" Target="../media/image12.jpeg" Type="http://schemas.openxmlformats.org/officeDocument/2006/relationships/image"/><Relationship Id="rId7" Target="../media/image13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A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908186" y="1625230"/>
            <a:ext cx="7185667" cy="7401762"/>
            <a:chOff x="0" y="0"/>
            <a:chExt cx="9580889" cy="9869016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7629" t="0" r="17629" b="0"/>
            <a:stretch>
              <a:fillRect/>
            </a:stretch>
          </p:blipFill>
          <p:spPr>
            <a:xfrm flipH="false" flipV="false">
              <a:off x="0" y="0"/>
              <a:ext cx="9580889" cy="9869016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0"/>
            <a:ext cx="5384920" cy="10287000"/>
            <a:chOff x="0" y="0"/>
            <a:chExt cx="1964433" cy="375272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64433" cy="3752726"/>
            </a:xfrm>
            <a:custGeom>
              <a:avLst/>
              <a:gdLst/>
              <a:ahLst/>
              <a:cxnLst/>
              <a:rect r="r" b="b" t="t" l="l"/>
              <a:pathLst>
                <a:path h="3752726" w="1964433">
                  <a:moveTo>
                    <a:pt x="0" y="0"/>
                  </a:moveTo>
                  <a:lnTo>
                    <a:pt x="1964433" y="0"/>
                  </a:lnTo>
                  <a:lnTo>
                    <a:pt x="1964433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FFC700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5811764" y="837552"/>
            <a:ext cx="1282089" cy="191148"/>
          </a:xfrm>
          <a:custGeom>
            <a:avLst/>
            <a:gdLst/>
            <a:ahLst/>
            <a:cxnLst/>
            <a:rect r="r" b="b" t="t" l="l"/>
            <a:pathLst>
              <a:path h="191148" w="1282089">
                <a:moveTo>
                  <a:pt x="0" y="0"/>
                </a:moveTo>
                <a:lnTo>
                  <a:pt x="1282089" y="0"/>
                </a:lnTo>
                <a:lnTo>
                  <a:pt x="1282089" y="191148"/>
                </a:lnTo>
                <a:lnTo>
                  <a:pt x="0" y="1911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63621" y="3158116"/>
            <a:ext cx="8144565" cy="2510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9600">
                <a:solidFill>
                  <a:srgbClr val="14130D"/>
                </a:solidFill>
                <a:latin typeface="Oswald Bold"/>
              </a:rPr>
              <a:t>SMART MINING SAFETY HELMET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93253" y="8400117"/>
            <a:ext cx="10885301" cy="2286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14"/>
              </a:lnSpc>
            </a:pPr>
            <a:r>
              <a:rPr lang="en-US" sz="3700">
                <a:solidFill>
                  <a:srgbClr val="14130D"/>
                </a:solidFill>
                <a:latin typeface="League Spartan"/>
              </a:rPr>
              <a:t>DONE BY : BYTE BRIGADE</a:t>
            </a:r>
          </a:p>
          <a:p>
            <a:pPr>
              <a:lnSpc>
                <a:spcPts val="4514"/>
              </a:lnSpc>
            </a:pPr>
            <a:r>
              <a:rPr lang="en-US" sz="3700">
                <a:solidFill>
                  <a:srgbClr val="14130D"/>
                </a:solidFill>
                <a:latin typeface="League Spartan"/>
              </a:rPr>
              <a:t>FROM: SRI ESHWAR COLLEGE OF ENGINEERING, COIMBATORE.</a:t>
            </a:r>
          </a:p>
          <a:p>
            <a:pPr>
              <a:lnSpc>
                <a:spcPts val="4514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A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798501" y="0"/>
            <a:ext cx="4690997" cy="10287000"/>
            <a:chOff x="0" y="0"/>
            <a:chExt cx="1711289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11289" cy="3752726"/>
            </a:xfrm>
            <a:custGeom>
              <a:avLst/>
              <a:gdLst/>
              <a:ahLst/>
              <a:cxnLst/>
              <a:rect r="r" b="b" t="t" l="l"/>
              <a:pathLst>
                <a:path h="3752726" w="1711289">
                  <a:moveTo>
                    <a:pt x="0" y="0"/>
                  </a:moveTo>
                  <a:lnTo>
                    <a:pt x="1711289" y="0"/>
                  </a:lnTo>
                  <a:lnTo>
                    <a:pt x="1711289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FFC7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411721" y="8297497"/>
            <a:ext cx="1876279" cy="1989503"/>
            <a:chOff x="0" y="0"/>
            <a:chExt cx="684472" cy="7257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4472" cy="725776"/>
            </a:xfrm>
            <a:custGeom>
              <a:avLst/>
              <a:gdLst/>
              <a:ahLst/>
              <a:cxnLst/>
              <a:rect r="r" b="b" t="t" l="l"/>
              <a:pathLst>
                <a:path h="725776" w="684472">
                  <a:moveTo>
                    <a:pt x="0" y="0"/>
                  </a:moveTo>
                  <a:lnTo>
                    <a:pt x="684472" y="0"/>
                  </a:lnTo>
                  <a:lnTo>
                    <a:pt x="684472" y="725776"/>
                  </a:lnTo>
                  <a:lnTo>
                    <a:pt x="0" y="725776"/>
                  </a:lnTo>
                  <a:close/>
                </a:path>
              </a:pathLst>
            </a:custGeom>
            <a:solidFill>
              <a:srgbClr val="FFC700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0282672" y="1704779"/>
            <a:ext cx="7360688" cy="7360688"/>
          </a:xfrm>
          <a:custGeom>
            <a:avLst/>
            <a:gdLst/>
            <a:ahLst/>
            <a:cxnLst/>
            <a:rect r="r" b="b" t="t" l="l"/>
            <a:pathLst>
              <a:path h="7360688" w="7360688">
                <a:moveTo>
                  <a:pt x="0" y="0"/>
                </a:moveTo>
                <a:lnTo>
                  <a:pt x="7360688" y="0"/>
                </a:lnTo>
                <a:lnTo>
                  <a:pt x="7360688" y="7360687"/>
                </a:lnTo>
                <a:lnTo>
                  <a:pt x="0" y="73606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31186" y="2611072"/>
            <a:ext cx="9426157" cy="6454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42"/>
              </a:lnSpc>
            </a:pPr>
            <a:r>
              <a:rPr lang="en-US" sz="3699">
                <a:solidFill>
                  <a:srgbClr val="14130D"/>
                </a:solidFill>
                <a:latin typeface="TT Commons Pro Bold"/>
              </a:rPr>
              <a:t>1.Cooling jacket designed for miners to regulate body temperature.</a:t>
            </a:r>
          </a:p>
          <a:p>
            <a:pPr>
              <a:lnSpc>
                <a:spcPts val="5142"/>
              </a:lnSpc>
            </a:pPr>
            <a:r>
              <a:rPr lang="en-US" sz="3699">
                <a:solidFill>
                  <a:srgbClr val="14130D"/>
                </a:solidFill>
                <a:latin typeface="TT Commons Pro Bold"/>
              </a:rPr>
              <a:t>2. </a:t>
            </a:r>
            <a:r>
              <a:rPr lang="en-US" sz="3699">
                <a:solidFill>
                  <a:srgbClr val="14130D"/>
                </a:solidFill>
                <a:latin typeface="TT Commons Pro Bold"/>
              </a:rPr>
              <a:t>Features detachable fans for customizable airflow.</a:t>
            </a:r>
          </a:p>
          <a:p>
            <a:pPr>
              <a:lnSpc>
                <a:spcPts val="5142"/>
              </a:lnSpc>
            </a:pPr>
            <a:r>
              <a:rPr lang="en-US" sz="3699">
                <a:solidFill>
                  <a:srgbClr val="14130D"/>
                </a:solidFill>
                <a:latin typeface="TT Commons Pro Bold"/>
              </a:rPr>
              <a:t>3. </a:t>
            </a:r>
            <a:r>
              <a:rPr lang="en-US" sz="3699">
                <a:solidFill>
                  <a:srgbClr val="14130D"/>
                </a:solidFill>
                <a:latin typeface="TT Commons Pro Bold"/>
              </a:rPr>
              <a:t>Includes a 10000mAh power bank for extended use.</a:t>
            </a:r>
          </a:p>
          <a:p>
            <a:pPr>
              <a:lnSpc>
                <a:spcPts val="5142"/>
              </a:lnSpc>
            </a:pPr>
            <a:r>
              <a:rPr lang="en-US" sz="3699">
                <a:solidFill>
                  <a:srgbClr val="14130D"/>
                </a:solidFill>
                <a:latin typeface="TT Commons Pro Bold"/>
              </a:rPr>
              <a:t>4.</a:t>
            </a:r>
            <a:r>
              <a:rPr lang="en-US" sz="3699">
                <a:solidFill>
                  <a:srgbClr val="14130D"/>
                </a:solidFill>
                <a:latin typeface="TT Commons Pro Bold"/>
              </a:rPr>
              <a:t> Utilizes low power consumption for efficient operation.</a:t>
            </a:r>
          </a:p>
          <a:p>
            <a:pPr>
              <a:lnSpc>
                <a:spcPts val="5142"/>
              </a:lnSpc>
            </a:pPr>
            <a:r>
              <a:rPr lang="en-US" sz="3699">
                <a:solidFill>
                  <a:srgbClr val="14130D"/>
                </a:solidFill>
                <a:latin typeface="TT Commons Pro Bold"/>
              </a:rPr>
              <a:t>5. </a:t>
            </a:r>
            <a:r>
              <a:rPr lang="en-US" sz="3699">
                <a:solidFill>
                  <a:srgbClr val="14130D"/>
                </a:solidFill>
                <a:latin typeface="TT Commons Pro Bold"/>
              </a:rPr>
              <a:t>Provides comfort and safety for workers in mining environments.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31186" y="1085850"/>
            <a:ext cx="7249377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COOLING JACKET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A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86921" y="2205046"/>
            <a:ext cx="6657079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TARGET MARKET :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6639590" y="1114677"/>
            <a:ext cx="12398634" cy="9531806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-2177863" y="-527084"/>
            <a:ext cx="4107440" cy="10927030"/>
            <a:chOff x="0" y="0"/>
            <a:chExt cx="1498405" cy="398621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498405" cy="3986210"/>
            </a:xfrm>
            <a:custGeom>
              <a:avLst/>
              <a:gdLst/>
              <a:ahLst/>
              <a:cxnLst/>
              <a:rect r="r" b="b" t="t" l="l"/>
              <a:pathLst>
                <a:path h="3986210" w="1498405">
                  <a:moveTo>
                    <a:pt x="0" y="0"/>
                  </a:moveTo>
                  <a:lnTo>
                    <a:pt x="1498405" y="0"/>
                  </a:lnTo>
                  <a:lnTo>
                    <a:pt x="1498405" y="3986210"/>
                  </a:lnTo>
                  <a:lnTo>
                    <a:pt x="0" y="3986210"/>
                  </a:lnTo>
                  <a:close/>
                </a:path>
              </a:pathLst>
            </a:custGeom>
            <a:solidFill>
              <a:srgbClr val="FFC700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288532" y="9258300"/>
            <a:ext cx="1282089" cy="191148"/>
          </a:xfrm>
          <a:custGeom>
            <a:avLst/>
            <a:gdLst/>
            <a:ahLst/>
            <a:cxnLst/>
            <a:rect r="r" b="b" t="t" l="l"/>
            <a:pathLst>
              <a:path h="191148" w="1282089">
                <a:moveTo>
                  <a:pt x="0" y="0"/>
                </a:moveTo>
                <a:lnTo>
                  <a:pt x="1282089" y="0"/>
                </a:lnTo>
                <a:lnTo>
                  <a:pt x="1282089" y="191148"/>
                </a:lnTo>
                <a:lnTo>
                  <a:pt x="0" y="1911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250099" y="3728656"/>
            <a:ext cx="5102188" cy="3670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12488" indent="-356244" lvl="1">
              <a:lnSpc>
                <a:spcPts val="3630"/>
              </a:lnSpc>
              <a:buAutoNum type="arabicPeriod" startAt="1"/>
            </a:pPr>
            <a:r>
              <a:rPr lang="en-US" sz="3300">
                <a:solidFill>
                  <a:srgbClr val="231F20"/>
                </a:solidFill>
                <a:latin typeface="Garet"/>
              </a:rPr>
              <a:t> MINING INDUSTRY </a:t>
            </a:r>
          </a:p>
          <a:p>
            <a:pPr marL="712488" indent="-356244" lvl="1">
              <a:lnSpc>
                <a:spcPts val="3630"/>
              </a:lnSpc>
              <a:buAutoNum type="arabicPeriod" startAt="1"/>
            </a:pPr>
            <a:r>
              <a:rPr lang="en-US" sz="3300">
                <a:solidFill>
                  <a:srgbClr val="231F20"/>
                </a:solidFill>
                <a:latin typeface="Garet"/>
              </a:rPr>
              <a:t>CONSTRUCTION INDUSTRY</a:t>
            </a:r>
          </a:p>
          <a:p>
            <a:pPr marL="712488" indent="-356244" lvl="1">
              <a:lnSpc>
                <a:spcPts val="3630"/>
              </a:lnSpc>
              <a:buAutoNum type="arabicPeriod" startAt="1"/>
            </a:pPr>
            <a:r>
              <a:rPr lang="en-US" sz="3300">
                <a:solidFill>
                  <a:srgbClr val="231F20"/>
                </a:solidFill>
                <a:latin typeface="Garet"/>
              </a:rPr>
              <a:t>OIL AND GAS INDUSTRY</a:t>
            </a:r>
          </a:p>
          <a:p>
            <a:pPr marL="712488" indent="-356244" lvl="1">
              <a:lnSpc>
                <a:spcPts val="3630"/>
              </a:lnSpc>
              <a:buAutoNum type="arabicPeriod" startAt="1"/>
            </a:pPr>
            <a:r>
              <a:rPr lang="en-US" sz="3300">
                <a:solidFill>
                  <a:srgbClr val="231F20"/>
                </a:solidFill>
                <a:latin typeface="Garet"/>
              </a:rPr>
              <a:t>INDUSTRIAL MANUFACTURING</a:t>
            </a:r>
          </a:p>
          <a:p>
            <a:pPr marL="712488" indent="-356244" lvl="1">
              <a:lnSpc>
                <a:spcPts val="3630"/>
              </a:lnSpc>
              <a:buAutoNum type="arabicPeriod" startAt="1"/>
            </a:pPr>
            <a:r>
              <a:rPr lang="en-US" sz="3300">
                <a:solidFill>
                  <a:srgbClr val="231F20"/>
                </a:solidFill>
                <a:latin typeface="Garet"/>
              </a:rPr>
              <a:t>UTILITIES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C7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817465" y="3474050"/>
            <a:ext cx="8389529" cy="1274175"/>
            <a:chOff x="0" y="0"/>
            <a:chExt cx="3060523" cy="4648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60523" cy="464823"/>
            </a:xfrm>
            <a:custGeom>
              <a:avLst/>
              <a:gdLst/>
              <a:ahLst/>
              <a:cxnLst/>
              <a:rect r="r" b="b" t="t" l="l"/>
              <a:pathLst>
                <a:path h="464823" w="3060523">
                  <a:moveTo>
                    <a:pt x="0" y="0"/>
                  </a:moveTo>
                  <a:lnTo>
                    <a:pt x="3060523" y="0"/>
                  </a:lnTo>
                  <a:lnTo>
                    <a:pt x="3060523" y="464823"/>
                  </a:lnTo>
                  <a:lnTo>
                    <a:pt x="0" y="464823"/>
                  </a:lnTo>
                  <a:close/>
                </a:path>
              </a:pathLst>
            </a:custGeom>
            <a:solidFill>
              <a:srgbClr val="D9DADC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5422883" y="3521913"/>
            <a:ext cx="7178691" cy="1378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00"/>
              </a:lnSpc>
            </a:pPr>
            <a:r>
              <a:rPr lang="en-US" sz="10400">
                <a:solidFill>
                  <a:srgbClr val="231F20"/>
                </a:solidFill>
                <a:latin typeface="Oswald Bold"/>
              </a:rPr>
              <a:t>THANK YOU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8371185" y="5525551"/>
            <a:ext cx="1282089" cy="191148"/>
          </a:xfrm>
          <a:custGeom>
            <a:avLst/>
            <a:gdLst/>
            <a:ahLst/>
            <a:cxnLst/>
            <a:rect r="r" b="b" t="t" l="l"/>
            <a:pathLst>
              <a:path h="191148" w="1282089">
                <a:moveTo>
                  <a:pt x="0" y="0"/>
                </a:moveTo>
                <a:lnTo>
                  <a:pt x="1282088" y="0"/>
                </a:lnTo>
                <a:lnTo>
                  <a:pt x="1282088" y="191148"/>
                </a:lnTo>
                <a:lnTo>
                  <a:pt x="0" y="1911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D9DA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719877" y="0"/>
            <a:ext cx="4107440" cy="10287000"/>
            <a:chOff x="0" y="0"/>
            <a:chExt cx="1498405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98405" cy="3752726"/>
            </a:xfrm>
            <a:custGeom>
              <a:avLst/>
              <a:gdLst/>
              <a:ahLst/>
              <a:cxnLst/>
              <a:rect r="r" b="b" t="t" l="l"/>
              <a:pathLst>
                <a:path h="3752726" w="1498405">
                  <a:moveTo>
                    <a:pt x="0" y="0"/>
                  </a:moveTo>
                  <a:lnTo>
                    <a:pt x="1498405" y="0"/>
                  </a:lnTo>
                  <a:lnTo>
                    <a:pt x="1498405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FFC700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778847" y="475794"/>
            <a:ext cx="8056124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50"/>
              </a:lnSpc>
            </a:pPr>
            <a:r>
              <a:rPr lang="en-US" sz="6500">
                <a:solidFill>
                  <a:srgbClr val="14130D"/>
                </a:solidFill>
                <a:latin typeface="Oswald Bold"/>
              </a:rPr>
              <a:t>PROBLEM STATEMENT 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78847" y="1711107"/>
            <a:ext cx="14941031" cy="1725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19"/>
              </a:lnSpc>
            </a:pPr>
            <a:r>
              <a:rPr lang="en-US" sz="3299">
                <a:solidFill>
                  <a:srgbClr val="14130D"/>
                </a:solidFill>
                <a:latin typeface="TT Commons Pro Bold"/>
              </a:rPr>
              <a:t>Develop an innovative mining safety helmet with advanced features to enhance protection and communication for miners, promoting safer working conditions underground.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8847" y="3865663"/>
            <a:ext cx="13650229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50"/>
              </a:lnSpc>
            </a:pPr>
            <a:r>
              <a:rPr lang="en-US" sz="6500">
                <a:solidFill>
                  <a:srgbClr val="14130D"/>
                </a:solidFill>
                <a:latin typeface="Oswald Bold"/>
              </a:rPr>
              <a:t>REASON WHY WE TOOK THIS PROJECT 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78847" y="5100738"/>
            <a:ext cx="16994751" cy="4855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31"/>
              </a:lnSpc>
            </a:pPr>
            <a:r>
              <a:rPr lang="en-US" sz="3451">
                <a:solidFill>
                  <a:srgbClr val="14130D"/>
                </a:solidFill>
                <a:latin typeface="TT Commons Pro Bold"/>
              </a:rPr>
              <a:t>Recently, in Uttarakhand, nearly 40 miners have been trapped inside. In this situation, there seems to be a lack of communication between those inside and outside the mine, and there was no landslide alert either. Therefore, we have proposed the following solutions to address these issues:</a:t>
            </a:r>
          </a:p>
          <a:p>
            <a:pPr>
              <a:lnSpc>
                <a:spcPts val="4831"/>
              </a:lnSpc>
            </a:pPr>
          </a:p>
          <a:p>
            <a:pPr>
              <a:lnSpc>
                <a:spcPts val="4831"/>
              </a:lnSpc>
            </a:pPr>
            <a:r>
              <a:rPr lang="en-US" sz="3451">
                <a:solidFill>
                  <a:srgbClr val="14130D"/>
                </a:solidFill>
                <a:latin typeface="TT Commons Pro Bold"/>
              </a:rPr>
              <a:t>1. Establishing a robust communication system between the trapped miners and the rescue teams outside.</a:t>
            </a:r>
          </a:p>
          <a:p>
            <a:pPr>
              <a:lnSpc>
                <a:spcPts val="4831"/>
              </a:lnSpc>
            </a:pPr>
            <a:r>
              <a:rPr lang="en-US" sz="3451">
                <a:solidFill>
                  <a:srgbClr val="14130D"/>
                </a:solidFill>
                <a:latin typeface="TT Commons Pro Bold"/>
              </a:rPr>
              <a:t>2. Implementing a landslide alert system to prevent such incidents in the future.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A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73279" y="108221"/>
            <a:ext cx="2809268" cy="10287000"/>
            <a:chOff x="0" y="0"/>
            <a:chExt cx="1024829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24829" cy="3752726"/>
            </a:xfrm>
            <a:custGeom>
              <a:avLst/>
              <a:gdLst/>
              <a:ahLst/>
              <a:cxnLst/>
              <a:rect r="r" b="b" t="t" l="l"/>
              <a:pathLst>
                <a:path h="3752726" w="1024829">
                  <a:moveTo>
                    <a:pt x="0" y="0"/>
                  </a:moveTo>
                  <a:lnTo>
                    <a:pt x="1024829" y="0"/>
                  </a:lnTo>
                  <a:lnTo>
                    <a:pt x="1024829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FFC7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2161790"/>
            <a:ext cx="5373380" cy="5564604"/>
            <a:chOff x="0" y="0"/>
            <a:chExt cx="7164507" cy="7419472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2526" t="0" r="2526" b="0"/>
            <a:stretch>
              <a:fillRect/>
            </a:stretch>
          </p:blipFill>
          <p:spPr>
            <a:xfrm flipH="false" flipV="false">
              <a:off x="0" y="0"/>
              <a:ext cx="7164507" cy="7419472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7377573" y="592137"/>
            <a:ext cx="5996134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50"/>
              </a:lnSpc>
            </a:pPr>
            <a:r>
              <a:rPr lang="en-US" sz="6500">
                <a:solidFill>
                  <a:srgbClr val="14130D"/>
                </a:solidFill>
                <a:latin typeface="Oswald Bold"/>
              </a:rPr>
              <a:t>OUR SOLUTION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170344" y="1813110"/>
            <a:ext cx="725256" cy="610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97"/>
              </a:lnSpc>
            </a:pPr>
            <a:r>
              <a:rPr lang="en-US" sz="4270">
                <a:solidFill>
                  <a:srgbClr val="231F20"/>
                </a:solidFill>
                <a:latin typeface="Oswald Bold"/>
              </a:rPr>
              <a:t>01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170344" y="2986709"/>
            <a:ext cx="725256" cy="610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97"/>
              </a:lnSpc>
            </a:pPr>
            <a:r>
              <a:rPr lang="en-US" sz="4270">
                <a:solidFill>
                  <a:srgbClr val="231F20"/>
                </a:solidFill>
                <a:latin typeface="Oswald Bold"/>
              </a:rPr>
              <a:t>02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170344" y="4159332"/>
            <a:ext cx="725256" cy="610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97"/>
              </a:lnSpc>
            </a:pPr>
            <a:r>
              <a:rPr lang="en-US" sz="4270">
                <a:solidFill>
                  <a:srgbClr val="231F20"/>
                </a:solidFill>
                <a:latin typeface="Oswald Bold"/>
              </a:rPr>
              <a:t>03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258228" y="1770566"/>
            <a:ext cx="10029772" cy="931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>
                <a:solidFill>
                  <a:srgbClr val="FF914D"/>
                </a:solidFill>
                <a:latin typeface="League Spartan"/>
              </a:rPr>
              <a:t>Hazard Monitoring: </a:t>
            </a:r>
            <a:r>
              <a:rPr lang="en-US" sz="2699">
                <a:solidFill>
                  <a:srgbClr val="14130D"/>
                </a:solidFill>
                <a:latin typeface="League Spartan"/>
              </a:rPr>
              <a:t>Constantly watches temperature, pressure, and gas levels for safety.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58228" y="2900984"/>
            <a:ext cx="10029772" cy="931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>
                <a:solidFill>
                  <a:srgbClr val="FF914D"/>
                </a:solidFill>
                <a:latin typeface="League Spartan"/>
              </a:rPr>
              <a:t>Lora Communication</a:t>
            </a:r>
            <a:r>
              <a:rPr lang="en-US" sz="2699">
                <a:solidFill>
                  <a:srgbClr val="14130D"/>
                </a:solidFill>
                <a:latin typeface="League Spartan"/>
              </a:rPr>
              <a:t>: Ensures reliable miner-surface communication.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58228" y="4073607"/>
            <a:ext cx="10029772" cy="931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>
                <a:solidFill>
                  <a:srgbClr val="FF914D"/>
                </a:solidFill>
                <a:latin typeface="League Spartan"/>
              </a:rPr>
              <a:t>Real-time Tracking:</a:t>
            </a:r>
            <a:r>
              <a:rPr lang="en-US" sz="2699">
                <a:solidFill>
                  <a:srgbClr val="14130D"/>
                </a:solidFill>
                <a:latin typeface="League Spartan"/>
              </a:rPr>
              <a:t> Provides precise miner location tracking with Lora.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170344" y="5289821"/>
            <a:ext cx="725256" cy="610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97"/>
              </a:lnSpc>
            </a:pPr>
            <a:r>
              <a:rPr lang="en-US" sz="4270">
                <a:solidFill>
                  <a:srgbClr val="231F20"/>
                </a:solidFill>
                <a:latin typeface="Oswald Bold"/>
              </a:rPr>
              <a:t>04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258228" y="5204096"/>
            <a:ext cx="10029772" cy="931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>
                <a:solidFill>
                  <a:srgbClr val="FF914D"/>
                </a:solidFill>
                <a:latin typeface="League Spartan"/>
              </a:rPr>
              <a:t>Instant Alerts:</a:t>
            </a:r>
            <a:r>
              <a:rPr lang="en-US" sz="2699">
                <a:solidFill>
                  <a:srgbClr val="14130D"/>
                </a:solidFill>
                <a:latin typeface="League Spartan"/>
              </a:rPr>
              <a:t> Quickly notifies miners of emergencies via Lora.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170344" y="6362748"/>
            <a:ext cx="725256" cy="610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97"/>
              </a:lnSpc>
            </a:pPr>
            <a:r>
              <a:rPr lang="en-US" sz="4270">
                <a:solidFill>
                  <a:srgbClr val="231F20"/>
                </a:solidFill>
                <a:latin typeface="Oswald Bold"/>
              </a:rPr>
              <a:t>05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258228" y="6277023"/>
            <a:ext cx="10029772" cy="931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>
                <a:solidFill>
                  <a:srgbClr val="FF914D"/>
                </a:solidFill>
                <a:latin typeface="League Spartan"/>
              </a:rPr>
              <a:t>Enhanced Safety:</a:t>
            </a:r>
            <a:r>
              <a:rPr lang="en-US" sz="2699">
                <a:solidFill>
                  <a:srgbClr val="231F20"/>
                </a:solidFill>
                <a:latin typeface="League Spartan"/>
              </a:rPr>
              <a:t> Uses accelerometer sensors for advanced hazard monitoring, including fall detection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170344" y="7440121"/>
            <a:ext cx="725256" cy="610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97"/>
              </a:lnSpc>
            </a:pPr>
            <a:r>
              <a:rPr lang="en-US" sz="4270">
                <a:solidFill>
                  <a:srgbClr val="231F20"/>
                </a:solidFill>
                <a:latin typeface="Oswald Bold"/>
              </a:rPr>
              <a:t>06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258228" y="7483189"/>
            <a:ext cx="10029772" cy="455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>
                <a:solidFill>
                  <a:srgbClr val="FF914D"/>
                </a:solidFill>
                <a:latin typeface="League Spartan"/>
              </a:rPr>
              <a:t>Health Monitoring: </a:t>
            </a:r>
            <a:r>
              <a:rPr lang="en-US" sz="2699">
                <a:solidFill>
                  <a:srgbClr val="231F20"/>
                </a:solidFill>
                <a:latin typeface="League Spartan"/>
              </a:rPr>
              <a:t>Monitors health with pulse sensors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170344" y="8379921"/>
            <a:ext cx="725256" cy="610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97"/>
              </a:lnSpc>
            </a:pPr>
            <a:r>
              <a:rPr lang="en-US" sz="4270">
                <a:solidFill>
                  <a:srgbClr val="231F20"/>
                </a:solidFill>
                <a:latin typeface="Oswald Bold"/>
              </a:rPr>
              <a:t>07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258228" y="8176609"/>
            <a:ext cx="10029772" cy="931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>
                <a:solidFill>
                  <a:srgbClr val="FF914D"/>
                </a:solidFill>
                <a:latin typeface="League Spartan"/>
              </a:rPr>
              <a:t>Electrical Insulation: </a:t>
            </a:r>
            <a:r>
              <a:rPr lang="en-US" sz="2699">
                <a:solidFill>
                  <a:srgbClr val="231F20"/>
                </a:solidFill>
                <a:latin typeface="League Spartan"/>
              </a:rPr>
              <a:t>Guards against shocks in hazardous areas.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170344" y="9323943"/>
            <a:ext cx="725256" cy="610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97"/>
              </a:lnSpc>
            </a:pPr>
            <a:r>
              <a:rPr lang="en-US" sz="4270">
                <a:solidFill>
                  <a:srgbClr val="231F20"/>
                </a:solidFill>
                <a:latin typeface="Oswald Bold"/>
              </a:rPr>
              <a:t>08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258228" y="9201150"/>
            <a:ext cx="9670383" cy="923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09"/>
              </a:lnSpc>
            </a:pPr>
            <a:r>
              <a:rPr lang="en-US" sz="2649">
                <a:solidFill>
                  <a:srgbClr val="FF914D"/>
                </a:solidFill>
                <a:latin typeface="League Spartan"/>
              </a:rPr>
              <a:t>Thermal camera : </a:t>
            </a:r>
            <a:r>
              <a:rPr lang="en-US" sz="2649">
                <a:solidFill>
                  <a:srgbClr val="231F20"/>
                </a:solidFill>
                <a:latin typeface="League Spartan"/>
              </a:rPr>
              <a:t>Thermal camera is used to monitor the live movements of the miners.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A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86921" y="504279"/>
            <a:ext cx="9285183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BLOCK DIAGRAM :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2177863" y="-527084"/>
            <a:ext cx="4107440" cy="10927030"/>
            <a:chOff x="0" y="0"/>
            <a:chExt cx="1498405" cy="39862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498405" cy="3986210"/>
            </a:xfrm>
            <a:custGeom>
              <a:avLst/>
              <a:gdLst/>
              <a:ahLst/>
              <a:cxnLst/>
              <a:rect r="r" b="b" t="t" l="l"/>
              <a:pathLst>
                <a:path h="3986210" w="1498405">
                  <a:moveTo>
                    <a:pt x="0" y="0"/>
                  </a:moveTo>
                  <a:lnTo>
                    <a:pt x="1498405" y="0"/>
                  </a:lnTo>
                  <a:lnTo>
                    <a:pt x="1498405" y="3986210"/>
                  </a:lnTo>
                  <a:lnTo>
                    <a:pt x="0" y="3986210"/>
                  </a:lnTo>
                  <a:close/>
                </a:path>
              </a:pathLst>
            </a:custGeom>
            <a:solidFill>
              <a:srgbClr val="FFC700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3041929" y="1806266"/>
            <a:ext cx="13669490" cy="8053575"/>
          </a:xfrm>
          <a:custGeom>
            <a:avLst/>
            <a:gdLst/>
            <a:ahLst/>
            <a:cxnLst/>
            <a:rect r="r" b="b" t="t" l="l"/>
            <a:pathLst>
              <a:path h="8053575" w="13669490">
                <a:moveTo>
                  <a:pt x="0" y="0"/>
                </a:moveTo>
                <a:lnTo>
                  <a:pt x="13669490" y="0"/>
                </a:lnTo>
                <a:lnTo>
                  <a:pt x="13669490" y="8053576"/>
                </a:lnTo>
                <a:lnTo>
                  <a:pt x="0" y="80535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80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A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798501" y="0"/>
            <a:ext cx="4690997" cy="10287000"/>
            <a:chOff x="0" y="0"/>
            <a:chExt cx="1711289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11289" cy="3752726"/>
            </a:xfrm>
            <a:custGeom>
              <a:avLst/>
              <a:gdLst/>
              <a:ahLst/>
              <a:cxnLst/>
              <a:rect r="r" b="b" t="t" l="l"/>
              <a:pathLst>
                <a:path h="3752726" w="1711289">
                  <a:moveTo>
                    <a:pt x="0" y="0"/>
                  </a:moveTo>
                  <a:lnTo>
                    <a:pt x="1711289" y="0"/>
                  </a:lnTo>
                  <a:lnTo>
                    <a:pt x="1711289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FFC7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8263447" y="5826877"/>
            <a:ext cx="5112312" cy="3873356"/>
            <a:chOff x="0" y="0"/>
            <a:chExt cx="6816416" cy="5164475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632" t="0" r="632" b="0"/>
            <a:stretch>
              <a:fillRect/>
            </a:stretch>
          </p:blipFill>
          <p:spPr>
            <a:xfrm flipH="false" flipV="false">
              <a:off x="0" y="0"/>
              <a:ext cx="6816416" cy="5164475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16411721" y="8297497"/>
            <a:ext cx="1876279" cy="1989503"/>
            <a:chOff x="0" y="0"/>
            <a:chExt cx="684472" cy="72577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84472" cy="725776"/>
            </a:xfrm>
            <a:custGeom>
              <a:avLst/>
              <a:gdLst/>
              <a:ahLst/>
              <a:cxnLst/>
              <a:rect r="r" b="b" t="t" l="l"/>
              <a:pathLst>
                <a:path h="725776" w="684472">
                  <a:moveTo>
                    <a:pt x="0" y="0"/>
                  </a:moveTo>
                  <a:lnTo>
                    <a:pt x="684472" y="0"/>
                  </a:lnTo>
                  <a:lnTo>
                    <a:pt x="684472" y="725776"/>
                  </a:lnTo>
                  <a:lnTo>
                    <a:pt x="0" y="725776"/>
                  </a:lnTo>
                  <a:close/>
                </a:path>
              </a:pathLst>
            </a:custGeom>
            <a:solidFill>
              <a:srgbClr val="FFC700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5572840" y="9067152"/>
            <a:ext cx="1282089" cy="191148"/>
          </a:xfrm>
          <a:custGeom>
            <a:avLst/>
            <a:gdLst/>
            <a:ahLst/>
            <a:cxnLst/>
            <a:rect r="r" b="b" t="t" l="l"/>
            <a:pathLst>
              <a:path h="191148" w="1282089">
                <a:moveTo>
                  <a:pt x="0" y="0"/>
                </a:moveTo>
                <a:lnTo>
                  <a:pt x="1282089" y="0"/>
                </a:lnTo>
                <a:lnTo>
                  <a:pt x="1282089" y="191148"/>
                </a:lnTo>
                <a:lnTo>
                  <a:pt x="0" y="1911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651529" y="1143618"/>
            <a:ext cx="5310664" cy="3766529"/>
          </a:xfrm>
          <a:custGeom>
            <a:avLst/>
            <a:gdLst/>
            <a:ahLst/>
            <a:cxnLst/>
            <a:rect r="r" b="b" t="t" l="l"/>
            <a:pathLst>
              <a:path h="3766529" w="5310664">
                <a:moveTo>
                  <a:pt x="0" y="0"/>
                </a:moveTo>
                <a:lnTo>
                  <a:pt x="5310664" y="0"/>
                </a:lnTo>
                <a:lnTo>
                  <a:pt x="5310664" y="3766530"/>
                </a:lnTo>
                <a:lnTo>
                  <a:pt x="0" y="376653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7794" r="0" b="-4020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531902" y="1134093"/>
            <a:ext cx="4826301" cy="4612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97954" indent="-298977" lvl="1">
              <a:lnSpc>
                <a:spcPts val="3323"/>
              </a:lnSpc>
              <a:buAutoNum type="arabicPeriod" startAt="1"/>
            </a:pPr>
            <a:r>
              <a:rPr lang="en-US" sz="2769">
                <a:solidFill>
                  <a:srgbClr val="14130D"/>
                </a:solidFill>
                <a:latin typeface="TT Commons Pro Bold"/>
              </a:rPr>
              <a:t>ESP8266</a:t>
            </a:r>
          </a:p>
          <a:p>
            <a:pPr marL="597954" indent="-298977" lvl="1">
              <a:lnSpc>
                <a:spcPts val="3323"/>
              </a:lnSpc>
              <a:buAutoNum type="arabicPeriod" startAt="1"/>
            </a:pPr>
            <a:r>
              <a:rPr lang="en-US" sz="2769">
                <a:solidFill>
                  <a:srgbClr val="14130D"/>
                </a:solidFill>
                <a:latin typeface="TT Commons Pro Bold"/>
              </a:rPr>
              <a:t>ACCELEROMETER</a:t>
            </a:r>
          </a:p>
          <a:p>
            <a:pPr marL="597954" indent="-298977" lvl="1">
              <a:lnSpc>
                <a:spcPts val="3323"/>
              </a:lnSpc>
              <a:buAutoNum type="arabicPeriod" startAt="1"/>
            </a:pPr>
            <a:r>
              <a:rPr lang="en-US" sz="2769">
                <a:solidFill>
                  <a:srgbClr val="14130D"/>
                </a:solidFill>
                <a:latin typeface="TT Commons Pro Bold"/>
              </a:rPr>
              <a:t>LORA COMMUNICATION</a:t>
            </a:r>
          </a:p>
          <a:p>
            <a:pPr marL="597954" indent="-298977" lvl="1">
              <a:lnSpc>
                <a:spcPts val="3323"/>
              </a:lnSpc>
              <a:buAutoNum type="arabicPeriod" startAt="1"/>
            </a:pPr>
            <a:r>
              <a:rPr lang="en-US" sz="2769">
                <a:solidFill>
                  <a:srgbClr val="14130D"/>
                </a:solidFill>
                <a:latin typeface="TT Commons Pro Bold"/>
              </a:rPr>
              <a:t>PULSE RATE SENSOR</a:t>
            </a:r>
          </a:p>
          <a:p>
            <a:pPr marL="597954" indent="-298977" lvl="1">
              <a:lnSpc>
                <a:spcPts val="3323"/>
              </a:lnSpc>
              <a:buAutoNum type="arabicPeriod" startAt="1"/>
            </a:pPr>
            <a:r>
              <a:rPr lang="en-US" sz="2769">
                <a:solidFill>
                  <a:srgbClr val="14130D"/>
                </a:solidFill>
                <a:latin typeface="TT Commons Pro Bold"/>
              </a:rPr>
              <a:t>DHT11</a:t>
            </a:r>
          </a:p>
          <a:p>
            <a:pPr marL="597954" indent="-298977" lvl="1">
              <a:lnSpc>
                <a:spcPts val="3323"/>
              </a:lnSpc>
              <a:buAutoNum type="arabicPeriod" startAt="1"/>
            </a:pPr>
            <a:r>
              <a:rPr lang="en-US" sz="2769">
                <a:solidFill>
                  <a:srgbClr val="14130D"/>
                </a:solidFill>
                <a:latin typeface="TT Commons Pro Bold"/>
              </a:rPr>
              <a:t>GAS SENSOR MQ2</a:t>
            </a:r>
          </a:p>
          <a:p>
            <a:pPr marL="597954" indent="-298977" lvl="1">
              <a:lnSpc>
                <a:spcPts val="3323"/>
              </a:lnSpc>
              <a:buAutoNum type="arabicPeriod" startAt="1"/>
            </a:pPr>
            <a:r>
              <a:rPr lang="en-US" sz="2769">
                <a:solidFill>
                  <a:srgbClr val="14130D"/>
                </a:solidFill>
                <a:latin typeface="TT Commons Pro Bold"/>
              </a:rPr>
              <a:t>LDR SENSOR</a:t>
            </a:r>
          </a:p>
          <a:p>
            <a:pPr marL="597954" indent="-298977" lvl="1">
              <a:lnSpc>
                <a:spcPts val="3323"/>
              </a:lnSpc>
              <a:buAutoNum type="arabicPeriod" startAt="1"/>
            </a:pPr>
            <a:r>
              <a:rPr lang="en-US" sz="2769">
                <a:solidFill>
                  <a:srgbClr val="14130D"/>
                </a:solidFill>
                <a:latin typeface="TT Commons Pro Bold"/>
              </a:rPr>
              <a:t>OLED DISPLAY</a:t>
            </a:r>
          </a:p>
          <a:p>
            <a:pPr marL="597954" indent="-298977" lvl="1">
              <a:lnSpc>
                <a:spcPts val="3323"/>
              </a:lnSpc>
              <a:buAutoNum type="arabicPeriod" startAt="1"/>
            </a:pPr>
            <a:r>
              <a:rPr lang="en-US" sz="2769">
                <a:solidFill>
                  <a:srgbClr val="14130D"/>
                </a:solidFill>
                <a:latin typeface="TT Commons Pro Bold"/>
              </a:rPr>
              <a:t>RF TRANSMITTER </a:t>
            </a:r>
          </a:p>
          <a:p>
            <a:pPr marL="597954" indent="-298977" lvl="1">
              <a:lnSpc>
                <a:spcPts val="3323"/>
              </a:lnSpc>
              <a:buAutoNum type="arabicPeriod" startAt="1"/>
            </a:pPr>
            <a:r>
              <a:rPr lang="en-US" sz="2769">
                <a:solidFill>
                  <a:srgbClr val="14130D"/>
                </a:solidFill>
                <a:latin typeface="TT Commons Pro Bold"/>
              </a:rPr>
              <a:t>RF RECEIVER</a:t>
            </a:r>
          </a:p>
          <a:p>
            <a:pPr>
              <a:lnSpc>
                <a:spcPts val="3323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531902" y="392843"/>
            <a:ext cx="4277206" cy="635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80"/>
              </a:lnSpc>
            </a:pPr>
            <a:r>
              <a:rPr lang="en-US" sz="4436">
                <a:solidFill>
                  <a:srgbClr val="231F20"/>
                </a:solidFill>
                <a:latin typeface="Oswald Bold"/>
              </a:rPr>
              <a:t>HARDWARE USED 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31902" y="5784673"/>
            <a:ext cx="4277206" cy="635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80"/>
              </a:lnSpc>
            </a:pPr>
            <a:r>
              <a:rPr lang="en-US" sz="4436">
                <a:solidFill>
                  <a:srgbClr val="231F20"/>
                </a:solidFill>
                <a:latin typeface="Oswald Bold"/>
              </a:rPr>
              <a:t>SOFTWARE USED: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31902" y="6534831"/>
            <a:ext cx="5555344" cy="245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6"/>
              </a:lnSpc>
            </a:pPr>
            <a:r>
              <a:rPr lang="en-US" sz="2938">
                <a:solidFill>
                  <a:srgbClr val="14130D"/>
                </a:solidFill>
                <a:latin typeface="TT Commons Pro Bold"/>
              </a:rPr>
              <a:t>FRONT END : HTML, CSS,JS,PHP, #C</a:t>
            </a:r>
          </a:p>
          <a:p>
            <a:pPr>
              <a:lnSpc>
                <a:spcPts val="3526"/>
              </a:lnSpc>
            </a:pPr>
            <a:r>
              <a:rPr lang="en-US" sz="2938">
                <a:solidFill>
                  <a:srgbClr val="14130D"/>
                </a:solidFill>
                <a:latin typeface="TT Commons Pro Bold"/>
              </a:rPr>
              <a:t>BACK END : MYSQL</a:t>
            </a:r>
          </a:p>
          <a:p>
            <a:pPr>
              <a:lnSpc>
                <a:spcPts val="3526"/>
              </a:lnSpc>
            </a:pPr>
          </a:p>
          <a:p>
            <a:pPr>
              <a:lnSpc>
                <a:spcPts val="2686"/>
              </a:lnSpc>
            </a:pPr>
          </a:p>
          <a:p>
            <a:pPr>
              <a:lnSpc>
                <a:spcPts val="2686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531902" y="7989093"/>
            <a:ext cx="4277206" cy="491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80"/>
              </a:lnSpc>
            </a:pPr>
            <a:r>
              <a:rPr lang="en-US" sz="3436">
                <a:solidFill>
                  <a:srgbClr val="231F20"/>
                </a:solidFill>
                <a:latin typeface="Oswald Bold"/>
              </a:rPr>
              <a:t>TOOL: </a:t>
            </a:r>
            <a:r>
              <a:rPr lang="en-US" sz="3436">
                <a:solidFill>
                  <a:srgbClr val="231F20"/>
                </a:solidFill>
                <a:latin typeface="Oswald"/>
              </a:rPr>
              <a:t>VS CODE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A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51104" y="0"/>
            <a:ext cx="4690997" cy="10287000"/>
            <a:chOff x="0" y="0"/>
            <a:chExt cx="1711289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11289" cy="3752726"/>
            </a:xfrm>
            <a:custGeom>
              <a:avLst/>
              <a:gdLst/>
              <a:ahLst/>
              <a:cxnLst/>
              <a:rect r="r" b="b" t="t" l="l"/>
              <a:pathLst>
                <a:path h="3752726" w="1711289">
                  <a:moveTo>
                    <a:pt x="0" y="0"/>
                  </a:moveTo>
                  <a:lnTo>
                    <a:pt x="1711289" y="0"/>
                  </a:lnTo>
                  <a:lnTo>
                    <a:pt x="1711289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FFC7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3296007"/>
            <a:ext cx="5302203" cy="5962293"/>
            <a:chOff x="0" y="0"/>
            <a:chExt cx="7069604" cy="7949724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5933" t="0" r="5933" b="0"/>
            <a:stretch>
              <a:fillRect/>
            </a:stretch>
          </p:blipFill>
          <p:spPr>
            <a:xfrm flipH="false" flipV="false">
              <a:off x="0" y="0"/>
              <a:ext cx="7069604" cy="7949724"/>
            </a:xfrm>
            <a:prstGeom prst="rect">
              <a:avLst/>
            </a:prstGeom>
          </p:spPr>
        </p:pic>
      </p:grpSp>
      <p:sp>
        <p:nvSpPr>
          <p:cNvPr name="Freeform 6" id="6"/>
          <p:cNvSpPr/>
          <p:nvPr/>
        </p:nvSpPr>
        <p:spPr>
          <a:xfrm flipH="false" flipV="false" rot="0">
            <a:off x="15977211" y="818065"/>
            <a:ext cx="1282089" cy="191148"/>
          </a:xfrm>
          <a:custGeom>
            <a:avLst/>
            <a:gdLst/>
            <a:ahLst/>
            <a:cxnLst/>
            <a:rect r="r" b="b" t="t" l="l"/>
            <a:pathLst>
              <a:path h="191148" w="1282089">
                <a:moveTo>
                  <a:pt x="0" y="0"/>
                </a:moveTo>
                <a:lnTo>
                  <a:pt x="1282089" y="0"/>
                </a:lnTo>
                <a:lnTo>
                  <a:pt x="1282089" y="191148"/>
                </a:lnTo>
                <a:lnTo>
                  <a:pt x="0" y="1911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65654"/>
            <a:ext cx="8977825" cy="183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  <a:ea typeface="Oswald Bold"/>
              </a:rPr>
              <a:t>PROTOTYPE OF ULT﻿IMATE MINING HELMET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812025" y="3229332"/>
            <a:ext cx="11121574" cy="6167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79"/>
              </a:lnSpc>
            </a:pPr>
            <a:r>
              <a:rPr lang="en-US" sz="3199">
                <a:solidFill>
                  <a:srgbClr val="14130D"/>
                </a:solidFill>
                <a:latin typeface="TT Commons Pro Bold"/>
              </a:rPr>
              <a:t>1.Accelerometer sensor detects movement and triggers buzzer alert for land shakes.</a:t>
            </a:r>
          </a:p>
          <a:p>
            <a:pPr>
              <a:lnSpc>
                <a:spcPts val="4479"/>
              </a:lnSpc>
            </a:pPr>
            <a:r>
              <a:rPr lang="en-US" sz="3199">
                <a:solidFill>
                  <a:srgbClr val="14130D"/>
                </a:solidFill>
                <a:latin typeface="TT Commons Pro Bold"/>
              </a:rPr>
              <a:t>2. </a:t>
            </a:r>
            <a:r>
              <a:rPr lang="en-US" sz="3199">
                <a:solidFill>
                  <a:srgbClr val="14130D"/>
                </a:solidFill>
                <a:latin typeface="TT Commons Pro Bold"/>
              </a:rPr>
              <a:t>Gas and LDR sensors monitor oxygen levels and detect fires.</a:t>
            </a:r>
          </a:p>
          <a:p>
            <a:pPr>
              <a:lnSpc>
                <a:spcPts val="4479"/>
              </a:lnSpc>
            </a:pPr>
            <a:r>
              <a:rPr lang="en-US" sz="3199">
                <a:solidFill>
                  <a:srgbClr val="14130D"/>
                </a:solidFill>
                <a:latin typeface="TT Commons Pro Bold"/>
              </a:rPr>
              <a:t>3. </a:t>
            </a:r>
            <a:r>
              <a:rPr lang="en-US" sz="3199">
                <a:solidFill>
                  <a:srgbClr val="14130D"/>
                </a:solidFill>
                <a:latin typeface="TT Commons Pro Bold"/>
              </a:rPr>
              <a:t>Miners can send messages to a server for help in emergencies.</a:t>
            </a:r>
          </a:p>
          <a:p>
            <a:pPr>
              <a:lnSpc>
                <a:spcPts val="4479"/>
              </a:lnSpc>
            </a:pPr>
            <a:r>
              <a:rPr lang="en-US" sz="3199">
                <a:solidFill>
                  <a:srgbClr val="14130D"/>
                </a:solidFill>
                <a:latin typeface="TT Commons Pro Bold"/>
              </a:rPr>
              <a:t>4. </a:t>
            </a:r>
            <a:r>
              <a:rPr lang="en-US" sz="3199">
                <a:solidFill>
                  <a:srgbClr val="14130D"/>
                </a:solidFill>
                <a:latin typeface="TT Commons Pro Bold"/>
              </a:rPr>
              <a:t> Pulse rating sensor monitors miners' health and alerts to potential risks.</a:t>
            </a:r>
          </a:p>
          <a:p>
            <a:pPr>
              <a:lnSpc>
                <a:spcPts val="4479"/>
              </a:lnSpc>
            </a:pPr>
            <a:r>
              <a:rPr lang="en-US" sz="3199">
                <a:solidFill>
                  <a:srgbClr val="14130D"/>
                </a:solidFill>
                <a:latin typeface="TT Commons Pro Bold"/>
              </a:rPr>
              <a:t>5. Designed to enhance safety and communication in mining environments.</a:t>
            </a:r>
          </a:p>
          <a:p>
            <a:pPr>
              <a:lnSpc>
                <a:spcPts val="4479"/>
              </a:lnSpc>
            </a:pPr>
            <a:r>
              <a:rPr lang="en-US" sz="3199">
                <a:solidFill>
                  <a:srgbClr val="14130D"/>
                </a:solidFill>
                <a:latin typeface="TT Commons Pro Bold"/>
              </a:rPr>
              <a:t>6. </a:t>
            </a:r>
            <a:r>
              <a:rPr lang="en-US" sz="3199">
                <a:solidFill>
                  <a:srgbClr val="14130D"/>
                </a:solidFill>
                <a:latin typeface="TT Commons Pro Bold"/>
              </a:rPr>
              <a:t>Equips miners with tools for safer underground work.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A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180560" y="0"/>
            <a:ext cx="4107440" cy="10287000"/>
            <a:chOff x="0" y="0"/>
            <a:chExt cx="1498405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98405" cy="3752726"/>
            </a:xfrm>
            <a:custGeom>
              <a:avLst/>
              <a:gdLst/>
              <a:ahLst/>
              <a:cxnLst/>
              <a:rect r="r" b="b" t="t" l="l"/>
              <a:pathLst>
                <a:path h="3752726" w="1498405">
                  <a:moveTo>
                    <a:pt x="0" y="0"/>
                  </a:moveTo>
                  <a:lnTo>
                    <a:pt x="1498405" y="0"/>
                  </a:lnTo>
                  <a:lnTo>
                    <a:pt x="1498405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FFC700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474638" y="2940900"/>
            <a:ext cx="9955877" cy="5495644"/>
          </a:xfrm>
          <a:custGeom>
            <a:avLst/>
            <a:gdLst/>
            <a:ahLst/>
            <a:cxnLst/>
            <a:rect r="r" b="b" t="t" l="l"/>
            <a:pathLst>
              <a:path h="5495644" w="9955877">
                <a:moveTo>
                  <a:pt x="0" y="0"/>
                </a:moveTo>
                <a:lnTo>
                  <a:pt x="9955877" y="0"/>
                </a:lnTo>
                <a:lnTo>
                  <a:pt x="9955877" y="5495645"/>
                </a:lnTo>
                <a:lnTo>
                  <a:pt x="0" y="54956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74638" y="710407"/>
            <a:ext cx="10050922" cy="183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AI VIEW OF MINING HELMET</a:t>
            </a:r>
          </a:p>
          <a:p>
            <a:pPr>
              <a:lnSpc>
                <a:spcPts val="715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474638" y="8893745"/>
            <a:ext cx="10050922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MODULE 1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D9DA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32006" y="592137"/>
            <a:ext cx="13299813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EXPLANATION OF THE SAFETY HELMET :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60854" y="1251485"/>
            <a:ext cx="17566292" cy="9035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63"/>
              </a:lnSpc>
            </a:pPr>
          </a:p>
          <a:p>
            <a:pPr algn="just" marL="644857" indent="-322428" lvl="1">
              <a:lnSpc>
                <a:spcPts val="3763"/>
              </a:lnSpc>
              <a:buFont typeface="Arial"/>
              <a:buChar char="•"/>
            </a:pPr>
            <a:r>
              <a:rPr lang="en-US" sz="2986">
                <a:solidFill>
                  <a:srgbClr val="231F20"/>
                </a:solidFill>
                <a:latin typeface="TT Octosquares Condensed Bold"/>
              </a:rPr>
              <a:t>Installation of sensors:</a:t>
            </a:r>
          </a:p>
          <a:p>
            <a:pPr algn="just">
              <a:lnSpc>
                <a:spcPts val="3763"/>
              </a:lnSpc>
            </a:pPr>
            <a:r>
              <a:rPr lang="en-US" sz="2986">
                <a:solidFill>
                  <a:srgbClr val="231F20"/>
                </a:solidFill>
                <a:latin typeface="TT Octosquares Condensed"/>
              </a:rPr>
              <a:t>       1.  </a:t>
            </a:r>
            <a:r>
              <a:rPr lang="en-US" sz="2986">
                <a:solidFill>
                  <a:srgbClr val="231F20"/>
                </a:solidFill>
                <a:latin typeface="TT Octosquares Condensed"/>
              </a:rPr>
              <a:t>Accelerometer: to detect any land shake.</a:t>
            </a:r>
          </a:p>
          <a:p>
            <a:pPr algn="just">
              <a:lnSpc>
                <a:spcPts val="3763"/>
              </a:lnSpc>
            </a:pPr>
            <a:r>
              <a:rPr lang="en-US" sz="2986">
                <a:solidFill>
                  <a:srgbClr val="231F20"/>
                </a:solidFill>
                <a:latin typeface="TT Octosquares Condensed"/>
              </a:rPr>
              <a:t>       2. </a:t>
            </a:r>
            <a:r>
              <a:rPr lang="en-US" sz="2986">
                <a:solidFill>
                  <a:srgbClr val="231F20"/>
                </a:solidFill>
                <a:latin typeface="TT Octosquares Condensed"/>
              </a:rPr>
              <a:t> LDR (Light Dependent Resistor): to monitor ambient light levels.</a:t>
            </a:r>
          </a:p>
          <a:p>
            <a:pPr algn="just">
              <a:lnSpc>
                <a:spcPts val="3763"/>
              </a:lnSpc>
            </a:pPr>
            <a:r>
              <a:rPr lang="en-US" sz="2986">
                <a:solidFill>
                  <a:srgbClr val="231F20"/>
                </a:solidFill>
                <a:latin typeface="TT Octosquares Condensed"/>
              </a:rPr>
              <a:t>       3.  </a:t>
            </a:r>
            <a:r>
              <a:rPr lang="en-US" sz="2986">
                <a:solidFill>
                  <a:srgbClr val="231F20"/>
                </a:solidFill>
                <a:latin typeface="TT Octosquares Condensed"/>
              </a:rPr>
              <a:t>Gas sensors: to measure levels of methane, carbon monoxide, and oxygen inside the mine.</a:t>
            </a:r>
          </a:p>
          <a:p>
            <a:pPr algn="just">
              <a:lnSpc>
                <a:spcPts val="3763"/>
              </a:lnSpc>
            </a:pPr>
            <a:r>
              <a:rPr lang="en-US" sz="2986">
                <a:solidFill>
                  <a:srgbClr val="231F20"/>
                </a:solidFill>
                <a:latin typeface="TT Octosquares Condensed"/>
              </a:rPr>
              <a:t>       4. </a:t>
            </a:r>
            <a:r>
              <a:rPr lang="en-US" sz="2986">
                <a:solidFill>
                  <a:srgbClr val="231F20"/>
                </a:solidFill>
                <a:latin typeface="TT Octosquares Condensed"/>
              </a:rPr>
              <a:t> Pulse monitoring sensor: placed near the ear of each miner to monitor their heart rate.</a:t>
            </a:r>
          </a:p>
          <a:p>
            <a:pPr algn="just" marL="644857" indent="-322428" lvl="1">
              <a:lnSpc>
                <a:spcPts val="3763"/>
              </a:lnSpc>
              <a:buFont typeface="Arial"/>
              <a:buChar char="•"/>
            </a:pPr>
            <a:r>
              <a:rPr lang="en-US" sz="2986">
                <a:solidFill>
                  <a:srgbClr val="231F20"/>
                </a:solidFill>
                <a:latin typeface="TT Octosquares Condensed Bold"/>
              </a:rPr>
              <a:t>Alert system:</a:t>
            </a:r>
          </a:p>
          <a:p>
            <a:pPr algn="just">
              <a:lnSpc>
                <a:spcPts val="3763"/>
              </a:lnSpc>
            </a:pPr>
            <a:r>
              <a:rPr lang="en-US" sz="2986">
                <a:solidFill>
                  <a:srgbClr val="231F20"/>
                </a:solidFill>
                <a:latin typeface="TT Octosquares Condensed"/>
              </a:rPr>
              <a:t>     1.  If a miner's heart rate reaches a critical level, the pulse monitoring sensor will immediately send information to the server, along with the miner's live location.</a:t>
            </a:r>
          </a:p>
          <a:p>
            <a:pPr algn="just">
              <a:lnSpc>
                <a:spcPts val="3763"/>
              </a:lnSpc>
            </a:pPr>
            <a:r>
              <a:rPr lang="en-US" sz="2986">
                <a:solidFill>
                  <a:srgbClr val="231F20"/>
                </a:solidFill>
                <a:latin typeface="TT Octosquares Condensed"/>
              </a:rPr>
              <a:t>    2. </a:t>
            </a:r>
            <a:r>
              <a:rPr lang="en-US" sz="2986">
                <a:solidFill>
                  <a:srgbClr val="231F20"/>
                </a:solidFill>
                <a:latin typeface="TT Octosquares Condensed"/>
              </a:rPr>
              <a:t>  In case of a land shake, the accelerometer will measure its intensity, and a buzzer will sound to alert the miners.</a:t>
            </a:r>
          </a:p>
          <a:p>
            <a:pPr algn="just" marL="644857" indent="-322428" lvl="1">
              <a:lnSpc>
                <a:spcPts val="3763"/>
              </a:lnSpc>
              <a:buFont typeface="Arial"/>
              <a:buChar char="•"/>
            </a:pPr>
            <a:r>
              <a:rPr lang="en-US" sz="2986">
                <a:solidFill>
                  <a:srgbClr val="231F20"/>
                </a:solidFill>
                <a:latin typeface="TT Octosquares Condensed"/>
              </a:rPr>
              <a:t> </a:t>
            </a:r>
            <a:r>
              <a:rPr lang="en-US" sz="2986">
                <a:solidFill>
                  <a:srgbClr val="231F20"/>
                </a:solidFill>
                <a:latin typeface="TT Octosquares Condensed Bold"/>
              </a:rPr>
              <a:t>Communication system:</a:t>
            </a:r>
          </a:p>
          <a:p>
            <a:pPr algn="just">
              <a:lnSpc>
                <a:spcPts val="3763"/>
              </a:lnSpc>
            </a:pPr>
            <a:r>
              <a:rPr lang="en-US" sz="2986">
                <a:solidFill>
                  <a:srgbClr val="231F20"/>
                </a:solidFill>
                <a:latin typeface="TT Octosquares Condensed"/>
              </a:rPr>
              <a:t>    1.   Use of LORA (Long Range) communication frequency to determine the miners' location underground.</a:t>
            </a:r>
          </a:p>
          <a:p>
            <a:pPr algn="just">
              <a:lnSpc>
                <a:spcPts val="3763"/>
              </a:lnSpc>
            </a:pPr>
            <a:r>
              <a:rPr lang="en-US" sz="2986">
                <a:solidFill>
                  <a:srgbClr val="231F20"/>
                </a:solidFill>
                <a:latin typeface="TT Octosquares Condensed"/>
              </a:rPr>
              <a:t>  2. </a:t>
            </a:r>
            <a:r>
              <a:rPr lang="en-US" sz="2986">
                <a:solidFill>
                  <a:srgbClr val="231F20"/>
                </a:solidFill>
                <a:latin typeface="TT Octosquares Condensed"/>
              </a:rPr>
              <a:t>Implementation of LORA communication technology to enable communication between the miners and the server, as WiFi and Bluetooth communication are not feasible underground.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A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9875578" y="2700553"/>
            <a:ext cx="11112975" cy="5711870"/>
            <a:chOff x="0" y="0"/>
            <a:chExt cx="4054043" cy="20837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54044" cy="2083706"/>
            </a:xfrm>
            <a:custGeom>
              <a:avLst/>
              <a:gdLst/>
              <a:ahLst/>
              <a:cxnLst/>
              <a:rect r="r" b="b" t="t" l="l"/>
              <a:pathLst>
                <a:path h="2083706" w="4054044">
                  <a:moveTo>
                    <a:pt x="0" y="0"/>
                  </a:moveTo>
                  <a:lnTo>
                    <a:pt x="4054044" y="0"/>
                  </a:lnTo>
                  <a:lnTo>
                    <a:pt x="4054044" y="2083706"/>
                  </a:lnTo>
                  <a:lnTo>
                    <a:pt x="0" y="2083706"/>
                  </a:lnTo>
                  <a:close/>
                </a:path>
              </a:pathLst>
            </a:custGeom>
            <a:solidFill>
              <a:srgbClr val="FFC700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5977211" y="9067152"/>
            <a:ext cx="1282089" cy="191148"/>
          </a:xfrm>
          <a:custGeom>
            <a:avLst/>
            <a:gdLst/>
            <a:ahLst/>
            <a:cxnLst/>
            <a:rect r="r" b="b" t="t" l="l"/>
            <a:pathLst>
              <a:path h="191148" w="1282089">
                <a:moveTo>
                  <a:pt x="0" y="0"/>
                </a:moveTo>
                <a:lnTo>
                  <a:pt x="1282089" y="0"/>
                </a:lnTo>
                <a:lnTo>
                  <a:pt x="1282089" y="191148"/>
                </a:lnTo>
                <a:lnTo>
                  <a:pt x="0" y="1911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2252587"/>
            <a:ext cx="6265308" cy="3524236"/>
          </a:xfrm>
          <a:custGeom>
            <a:avLst/>
            <a:gdLst/>
            <a:ahLst/>
            <a:cxnLst/>
            <a:rect r="r" b="b" t="t" l="l"/>
            <a:pathLst>
              <a:path h="3524236" w="6265308">
                <a:moveTo>
                  <a:pt x="0" y="0"/>
                </a:moveTo>
                <a:lnTo>
                  <a:pt x="6265308" y="0"/>
                </a:lnTo>
                <a:lnTo>
                  <a:pt x="6265308" y="3524236"/>
                </a:lnTo>
                <a:lnTo>
                  <a:pt x="0" y="35242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798427" y="2201591"/>
            <a:ext cx="6355967" cy="3575232"/>
          </a:xfrm>
          <a:custGeom>
            <a:avLst/>
            <a:gdLst/>
            <a:ahLst/>
            <a:cxnLst/>
            <a:rect r="r" b="b" t="t" l="l"/>
            <a:pathLst>
              <a:path h="3575232" w="6355967">
                <a:moveTo>
                  <a:pt x="0" y="0"/>
                </a:moveTo>
                <a:lnTo>
                  <a:pt x="6355968" y="0"/>
                </a:lnTo>
                <a:lnTo>
                  <a:pt x="6355968" y="3575232"/>
                </a:lnTo>
                <a:lnTo>
                  <a:pt x="0" y="35752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6272123"/>
            <a:ext cx="6265308" cy="3524236"/>
          </a:xfrm>
          <a:custGeom>
            <a:avLst/>
            <a:gdLst/>
            <a:ahLst/>
            <a:cxnLst/>
            <a:rect r="r" b="b" t="t" l="l"/>
            <a:pathLst>
              <a:path h="3524236" w="6265308">
                <a:moveTo>
                  <a:pt x="0" y="0"/>
                </a:moveTo>
                <a:lnTo>
                  <a:pt x="6265308" y="0"/>
                </a:lnTo>
                <a:lnTo>
                  <a:pt x="6265308" y="3524236"/>
                </a:lnTo>
                <a:lnTo>
                  <a:pt x="0" y="352423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798427" y="6272123"/>
            <a:ext cx="6265308" cy="3524236"/>
          </a:xfrm>
          <a:custGeom>
            <a:avLst/>
            <a:gdLst/>
            <a:ahLst/>
            <a:cxnLst/>
            <a:rect r="r" b="b" t="t" l="l"/>
            <a:pathLst>
              <a:path h="3524236" w="6265308">
                <a:moveTo>
                  <a:pt x="0" y="0"/>
                </a:moveTo>
                <a:lnTo>
                  <a:pt x="6265309" y="0"/>
                </a:lnTo>
                <a:lnTo>
                  <a:pt x="6265309" y="3524236"/>
                </a:lnTo>
                <a:lnTo>
                  <a:pt x="0" y="352423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01979" y="824189"/>
            <a:ext cx="14852415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SERVER DASHBOARD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DAGCmQekZWA</dc:identifier>
  <dcterms:modified xsi:type="dcterms:W3CDTF">2011-08-01T06:04:30Z</dcterms:modified>
  <cp:revision>1</cp:revision>
  <dc:title>Yellow Gray and Black Minimalist industries Presentation</dc:title>
</cp:coreProperties>
</file>

<file path=docProps/thumbnail.jpeg>
</file>